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9" r:id="rId12"/>
    <p:sldId id="291" r:id="rId13"/>
    <p:sldId id="276" r:id="rId14"/>
    <p:sldId id="277" r:id="rId15"/>
    <p:sldId id="278" r:id="rId16"/>
    <p:sldId id="279" r:id="rId17"/>
    <p:sldId id="281" r:id="rId18"/>
    <p:sldId id="280" r:id="rId19"/>
    <p:sldId id="286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43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7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4;p13" descr="Google Shape;54;p13">
            <a:extLst>
              <a:ext uri="{FF2B5EF4-FFF2-40B4-BE49-F238E27FC236}">
                <a16:creationId xmlns:a16="http://schemas.microsoft.com/office/drawing/2014/main" id="{D4534098-120B-C24D-B9F5-CDD7B80886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997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9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7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4" y="2057400"/>
            <a:ext cx="3932246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4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" name="Google Shape;54;p13" descr="Google Shape;54;p13">
            <a:extLst>
              <a:ext uri="{FF2B5EF4-FFF2-40B4-BE49-F238E27FC236}">
                <a16:creationId xmlns:a16="http://schemas.microsoft.com/office/drawing/2014/main" id="{1AF620A1-CABD-F840-A31E-E7091CD4FEF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1997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ttp2demo.io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uvi.io" TargetMode="External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3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8"/>
          <p:cNvGrpSpPr/>
          <p:nvPr/>
        </p:nvGrpSpPr>
        <p:grpSpPr>
          <a:xfrm>
            <a:off x="-1158956" y="-127591"/>
            <a:ext cx="14261817" cy="7336475"/>
            <a:chOff x="-1" y="0"/>
            <a:chExt cx="14261816" cy="7336473"/>
          </a:xfrm>
        </p:grpSpPr>
        <p:grpSp>
          <p:nvGrpSpPr>
            <p:cNvPr id="96" name="Picture 6"/>
            <p:cNvGrpSpPr/>
            <p:nvPr/>
          </p:nvGrpSpPr>
          <p:grpSpPr>
            <a:xfrm>
              <a:off x="21259" y="127586"/>
              <a:ext cx="13548534" cy="7081301"/>
              <a:chOff x="0" y="0"/>
              <a:chExt cx="13548532" cy="7081299"/>
            </a:xfrm>
          </p:grpSpPr>
          <p:sp>
            <p:nvSpPr>
              <p:cNvPr id="94" name="Rectangle"/>
              <p:cNvSpPr/>
              <p:nvPr/>
            </p:nvSpPr>
            <p:spPr>
              <a:xfrm>
                <a:off x="0" y="-1"/>
                <a:ext cx="13548532" cy="7081300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endParaRPr/>
              </a:p>
            </p:txBody>
          </p:sp>
          <p:pic>
            <p:nvPicPr>
              <p:cNvPr id="95" name="image1.jpeg" descr="image1.jpe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" y="1"/>
                <a:ext cx="13548534" cy="70812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97" name="Rectangle 7"/>
            <p:cNvSpPr/>
            <p:nvPr/>
          </p:nvSpPr>
          <p:spPr>
            <a:xfrm>
              <a:off x="-2" y="0"/>
              <a:ext cx="14261817" cy="7336475"/>
            </a:xfrm>
            <a:prstGeom prst="rect">
              <a:avLst/>
            </a:prstGeom>
            <a:solidFill>
              <a:srgbClr val="895EF3">
                <a:alpha val="67000"/>
              </a:srgbClr>
            </a:solidFill>
            <a:ln w="12700" cap="flat">
              <a:solidFill>
                <a:srgbClr val="32538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9" name="Title 1"/>
          <p:cNvSpPr txBox="1">
            <a:spLocks noGrp="1"/>
          </p:cNvSpPr>
          <p:nvPr>
            <p:ph type="ctrTitle"/>
          </p:nvPr>
        </p:nvSpPr>
        <p:spPr>
          <a:xfrm>
            <a:off x="-669852" y="5293359"/>
            <a:ext cx="13195004" cy="1030925"/>
          </a:xfrm>
          <a:prstGeom prst="rect">
            <a:avLst/>
          </a:prstGeom>
          <a:solidFill>
            <a:srgbClr val="FFFF00"/>
          </a:solidFill>
        </p:spPr>
        <p:txBody>
          <a:bodyPr/>
          <a:lstStyle>
            <a:lvl1pPr>
              <a:defRPr sz="6600"/>
            </a:lvl1pPr>
          </a:lstStyle>
          <a:p>
            <a:r>
              <a:t>Browsers -Getting started</a:t>
            </a:r>
          </a:p>
        </p:txBody>
      </p:sp>
      <p:grpSp>
        <p:nvGrpSpPr>
          <p:cNvPr id="102" name="Rectangle 9"/>
          <p:cNvGrpSpPr/>
          <p:nvPr/>
        </p:nvGrpSpPr>
        <p:grpSpPr>
          <a:xfrm>
            <a:off x="4444403" y="3428994"/>
            <a:ext cx="2583724" cy="2105253"/>
            <a:chOff x="0" y="0"/>
            <a:chExt cx="2583723" cy="2105252"/>
          </a:xfrm>
        </p:grpSpPr>
        <p:sp>
          <p:nvSpPr>
            <p:cNvPr id="100" name="Rectangle"/>
            <p:cNvSpPr/>
            <p:nvPr/>
          </p:nvSpPr>
          <p:spPr>
            <a:xfrm>
              <a:off x="-1" y="-1"/>
              <a:ext cx="2583724" cy="2105253"/>
            </a:xfrm>
            <a:prstGeom prst="rect">
              <a:avLst/>
            </a:prstGeom>
            <a:solidFill>
              <a:srgbClr val="FFFF00"/>
            </a:solidFill>
            <a:ln w="12700" cap="flat">
              <a:solidFill>
                <a:srgbClr val="32538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" name="JS"/>
            <p:cNvSpPr txBox="1"/>
            <p:nvPr/>
          </p:nvSpPr>
          <p:spPr>
            <a:xfrm>
              <a:off x="45720" y="279071"/>
              <a:ext cx="2492282" cy="1547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11500"/>
              </a:lvl1pPr>
            </a:lstStyle>
            <a:p>
              <a:r>
                <a:t>JS</a:t>
              </a:r>
            </a:p>
          </p:txBody>
        </p:sp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: Rounded Corners 1"/>
          <p:cNvSpPr/>
          <p:nvPr/>
        </p:nvSpPr>
        <p:spPr>
          <a:xfrm>
            <a:off x="2963048" y="2519677"/>
            <a:ext cx="5598570" cy="2794003"/>
          </a:xfrm>
          <a:prstGeom prst="roundRect">
            <a:avLst>
              <a:gd name="adj" fmla="val 16667"/>
            </a:avLst>
          </a:prstGeom>
          <a:solidFill>
            <a:srgbClr val="FF0000">
              <a:alpha val="23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Arrow: Down 27"/>
          <p:cNvSpPr/>
          <p:nvPr/>
        </p:nvSpPr>
        <p:spPr>
          <a:xfrm>
            <a:off x="7169956" y="5124303"/>
            <a:ext cx="379147" cy="566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374"/>
                </a:moveTo>
                <a:lnTo>
                  <a:pt x="5400" y="14374"/>
                </a:lnTo>
                <a:lnTo>
                  <a:pt x="5400" y="0"/>
                </a:lnTo>
                <a:lnTo>
                  <a:pt x="16200" y="0"/>
                </a:lnTo>
                <a:lnTo>
                  <a:pt x="16200" y="14374"/>
                </a:lnTo>
                <a:lnTo>
                  <a:pt x="21600" y="1437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54" name="Rectangle: Rounded Corners 8"/>
          <p:cNvGrpSpPr/>
          <p:nvPr/>
        </p:nvGrpSpPr>
        <p:grpSpPr>
          <a:xfrm>
            <a:off x="457193" y="1204644"/>
            <a:ext cx="11291790" cy="995176"/>
            <a:chOff x="-1" y="0"/>
            <a:chExt cx="11291788" cy="995175"/>
          </a:xfrm>
        </p:grpSpPr>
        <p:sp>
          <p:nvSpPr>
            <p:cNvPr id="152" name="Rounded Rectangle"/>
            <p:cNvSpPr/>
            <p:nvPr/>
          </p:nvSpPr>
          <p:spPr>
            <a:xfrm>
              <a:off x="-2" y="0"/>
              <a:ext cx="11291790" cy="995176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3" name="User Interface"/>
            <p:cNvSpPr txBox="1"/>
            <p:nvPr/>
          </p:nvSpPr>
          <p:spPr>
            <a:xfrm>
              <a:off x="94296" y="331040"/>
              <a:ext cx="11103191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User Interface</a:t>
              </a:r>
            </a:p>
          </p:txBody>
        </p:sp>
      </p:grpSp>
      <p:grpSp>
        <p:nvGrpSpPr>
          <p:cNvPr id="157" name="Rectangle: Rounded Corners 10"/>
          <p:cNvGrpSpPr/>
          <p:nvPr/>
        </p:nvGrpSpPr>
        <p:grpSpPr>
          <a:xfrm>
            <a:off x="3420250" y="2689830"/>
            <a:ext cx="4272970" cy="995176"/>
            <a:chOff x="0" y="0"/>
            <a:chExt cx="4272969" cy="995175"/>
          </a:xfrm>
        </p:grpSpPr>
        <p:sp>
          <p:nvSpPr>
            <p:cNvPr id="155" name="Rounded Rectangle"/>
            <p:cNvSpPr/>
            <p:nvPr/>
          </p:nvSpPr>
          <p:spPr>
            <a:xfrm>
              <a:off x="-1" y="0"/>
              <a:ext cx="4272970" cy="995176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6" name="Browser Engine"/>
            <p:cNvSpPr txBox="1"/>
            <p:nvPr/>
          </p:nvSpPr>
          <p:spPr>
            <a:xfrm>
              <a:off x="94299" y="331040"/>
              <a:ext cx="4084369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Browser Engine </a:t>
              </a:r>
            </a:p>
          </p:txBody>
        </p:sp>
      </p:grpSp>
      <p:grpSp>
        <p:nvGrpSpPr>
          <p:cNvPr id="160" name="Rectangle: Rounded Corners 11"/>
          <p:cNvGrpSpPr/>
          <p:nvPr/>
        </p:nvGrpSpPr>
        <p:grpSpPr>
          <a:xfrm>
            <a:off x="3420250" y="4175018"/>
            <a:ext cx="4272970" cy="995176"/>
            <a:chOff x="0" y="0"/>
            <a:chExt cx="4272969" cy="995175"/>
          </a:xfrm>
        </p:grpSpPr>
        <p:sp>
          <p:nvSpPr>
            <p:cNvPr id="158" name="Rounded Rectangle"/>
            <p:cNvSpPr/>
            <p:nvPr/>
          </p:nvSpPr>
          <p:spPr>
            <a:xfrm>
              <a:off x="-1" y="0"/>
              <a:ext cx="4272970" cy="995176"/>
            </a:xfrm>
            <a:prstGeom prst="roundRect">
              <a:avLst>
                <a:gd name="adj" fmla="val 16667"/>
              </a:avLst>
            </a:prstGeom>
            <a:solidFill>
              <a:srgbClr val="00206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9" name="Rendering  Engine"/>
            <p:cNvSpPr txBox="1"/>
            <p:nvPr/>
          </p:nvSpPr>
          <p:spPr>
            <a:xfrm>
              <a:off x="94299" y="331040"/>
              <a:ext cx="4084369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Rendering  Engine </a:t>
              </a:r>
            </a:p>
          </p:txBody>
        </p:sp>
      </p:grpSp>
      <p:grpSp>
        <p:nvGrpSpPr>
          <p:cNvPr id="163" name="Rectangle: Rounded Corners 12"/>
          <p:cNvGrpSpPr/>
          <p:nvPr/>
        </p:nvGrpSpPr>
        <p:grpSpPr>
          <a:xfrm>
            <a:off x="2963043" y="5736837"/>
            <a:ext cx="1381530" cy="995177"/>
            <a:chOff x="-1" y="0"/>
            <a:chExt cx="1381529" cy="995176"/>
          </a:xfrm>
        </p:grpSpPr>
        <p:sp>
          <p:nvSpPr>
            <p:cNvPr id="161" name="Rounded Rectangle"/>
            <p:cNvSpPr/>
            <p:nvPr/>
          </p:nvSpPr>
          <p:spPr>
            <a:xfrm>
              <a:off x="-2" y="-1"/>
              <a:ext cx="1381531" cy="995178"/>
            </a:xfrm>
            <a:prstGeom prst="roundRect">
              <a:avLst>
                <a:gd name="adj" fmla="val 16667"/>
              </a:avLst>
            </a:prstGeom>
            <a:solidFill>
              <a:srgbClr val="FF606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2" name="Networking"/>
            <p:cNvSpPr txBox="1"/>
            <p:nvPr/>
          </p:nvSpPr>
          <p:spPr>
            <a:xfrm>
              <a:off x="94301" y="331040"/>
              <a:ext cx="119292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Networking</a:t>
              </a:r>
            </a:p>
          </p:txBody>
        </p:sp>
      </p:grpSp>
      <p:grpSp>
        <p:nvGrpSpPr>
          <p:cNvPr id="166" name="Rectangle: Rounded Corners 13"/>
          <p:cNvGrpSpPr/>
          <p:nvPr/>
        </p:nvGrpSpPr>
        <p:grpSpPr>
          <a:xfrm>
            <a:off x="5072475" y="5736837"/>
            <a:ext cx="1381526" cy="995177"/>
            <a:chOff x="-1" y="0"/>
            <a:chExt cx="1381525" cy="995176"/>
          </a:xfrm>
        </p:grpSpPr>
        <p:sp>
          <p:nvSpPr>
            <p:cNvPr id="164" name="Rounded Rectangle"/>
            <p:cNvSpPr/>
            <p:nvPr/>
          </p:nvSpPr>
          <p:spPr>
            <a:xfrm>
              <a:off x="-2" y="-1"/>
              <a:ext cx="1381527" cy="995178"/>
            </a:xfrm>
            <a:prstGeom prst="roundRect">
              <a:avLst>
                <a:gd name="adj" fmla="val 16667"/>
              </a:avLst>
            </a:prstGeom>
            <a:solidFill>
              <a:srgbClr val="00B05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5" name="JS engine"/>
            <p:cNvSpPr txBox="1"/>
            <p:nvPr/>
          </p:nvSpPr>
          <p:spPr>
            <a:xfrm>
              <a:off x="94299" y="331040"/>
              <a:ext cx="119292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JS engine</a:t>
              </a:r>
            </a:p>
          </p:txBody>
        </p:sp>
      </p:grpSp>
      <p:grpSp>
        <p:nvGrpSpPr>
          <p:cNvPr id="169" name="Rectangle: Rounded Corners 14"/>
          <p:cNvGrpSpPr/>
          <p:nvPr/>
        </p:nvGrpSpPr>
        <p:grpSpPr>
          <a:xfrm>
            <a:off x="7002446" y="5690952"/>
            <a:ext cx="1381526" cy="995180"/>
            <a:chOff x="-1" y="-1"/>
            <a:chExt cx="1381525" cy="995179"/>
          </a:xfrm>
        </p:grpSpPr>
        <p:sp>
          <p:nvSpPr>
            <p:cNvPr id="167" name="Rounded Rectangle"/>
            <p:cNvSpPr/>
            <p:nvPr/>
          </p:nvSpPr>
          <p:spPr>
            <a:xfrm>
              <a:off x="-2" y="-2"/>
              <a:ext cx="1381527" cy="995181"/>
            </a:xfrm>
            <a:prstGeom prst="roundRect">
              <a:avLst>
                <a:gd name="adj" fmla="val 16667"/>
              </a:avLst>
            </a:prstGeom>
            <a:solidFill>
              <a:srgbClr val="F5A62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8" name="UI Backend"/>
            <p:cNvSpPr txBox="1"/>
            <p:nvPr/>
          </p:nvSpPr>
          <p:spPr>
            <a:xfrm>
              <a:off x="94299" y="331040"/>
              <a:ext cx="119292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UI Backend</a:t>
              </a:r>
            </a:p>
          </p:txBody>
        </p:sp>
      </p:grpSp>
      <p:grpSp>
        <p:nvGrpSpPr>
          <p:cNvPr id="172" name="Rectangle: Rounded Corners 15"/>
          <p:cNvGrpSpPr/>
          <p:nvPr/>
        </p:nvGrpSpPr>
        <p:grpSpPr>
          <a:xfrm>
            <a:off x="9114559" y="2360425"/>
            <a:ext cx="995178" cy="3749971"/>
            <a:chOff x="-1" y="0"/>
            <a:chExt cx="995177" cy="3749969"/>
          </a:xfrm>
        </p:grpSpPr>
        <p:sp>
          <p:nvSpPr>
            <p:cNvPr id="170" name="Rounded Rectangle"/>
            <p:cNvSpPr/>
            <p:nvPr/>
          </p:nvSpPr>
          <p:spPr>
            <a:xfrm rot="5400000">
              <a:off x="-1377398" y="1377395"/>
              <a:ext cx="3749971" cy="995178"/>
            </a:xfrm>
            <a:prstGeom prst="roundRect">
              <a:avLst>
                <a:gd name="adj" fmla="val 16667"/>
              </a:avLst>
            </a:prstGeom>
            <a:solidFill>
              <a:srgbClr val="54823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1" name="Data Storage"/>
            <p:cNvSpPr txBox="1"/>
            <p:nvPr/>
          </p:nvSpPr>
          <p:spPr>
            <a:xfrm rot="5400000">
              <a:off x="-1283093" y="1708441"/>
              <a:ext cx="3561372" cy="3330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Data Storage</a:t>
              </a:r>
            </a:p>
          </p:txBody>
        </p:sp>
      </p:grpSp>
      <p:sp>
        <p:nvSpPr>
          <p:cNvPr id="173" name="Arrow: Down 9"/>
          <p:cNvSpPr/>
          <p:nvPr/>
        </p:nvSpPr>
        <p:spPr>
          <a:xfrm>
            <a:off x="5573667" y="2199812"/>
            <a:ext cx="379147" cy="49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244"/>
                </a:moveTo>
                <a:lnTo>
                  <a:pt x="5400" y="13244"/>
                </a:lnTo>
                <a:lnTo>
                  <a:pt x="5400" y="0"/>
                </a:lnTo>
                <a:lnTo>
                  <a:pt x="16200" y="0"/>
                </a:lnTo>
                <a:lnTo>
                  <a:pt x="16200" y="13244"/>
                </a:lnTo>
                <a:lnTo>
                  <a:pt x="21600" y="1324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Arrow: Down 17"/>
          <p:cNvSpPr/>
          <p:nvPr/>
        </p:nvSpPr>
        <p:spPr>
          <a:xfrm>
            <a:off x="5573667" y="3698726"/>
            <a:ext cx="379147" cy="49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244"/>
                </a:moveTo>
                <a:lnTo>
                  <a:pt x="5400" y="13244"/>
                </a:lnTo>
                <a:lnTo>
                  <a:pt x="5400" y="0"/>
                </a:lnTo>
                <a:lnTo>
                  <a:pt x="16200" y="0"/>
                </a:lnTo>
                <a:lnTo>
                  <a:pt x="16200" y="13244"/>
                </a:lnTo>
                <a:lnTo>
                  <a:pt x="21600" y="1324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5" name="Arrow: Down 18"/>
          <p:cNvSpPr/>
          <p:nvPr/>
        </p:nvSpPr>
        <p:spPr>
          <a:xfrm>
            <a:off x="3477031" y="5170187"/>
            <a:ext cx="379147" cy="566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374"/>
                </a:moveTo>
                <a:lnTo>
                  <a:pt x="5400" y="14374"/>
                </a:lnTo>
                <a:lnTo>
                  <a:pt x="5400" y="0"/>
                </a:lnTo>
                <a:lnTo>
                  <a:pt x="16200" y="0"/>
                </a:lnTo>
                <a:lnTo>
                  <a:pt x="16200" y="14374"/>
                </a:lnTo>
                <a:lnTo>
                  <a:pt x="21600" y="1437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" name="Arrow: Down 21"/>
          <p:cNvSpPr/>
          <p:nvPr/>
        </p:nvSpPr>
        <p:spPr>
          <a:xfrm rot="16200000">
            <a:off x="8261394" y="2583588"/>
            <a:ext cx="319942" cy="1381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099"/>
                </a:moveTo>
                <a:lnTo>
                  <a:pt x="5400" y="19099"/>
                </a:lnTo>
                <a:lnTo>
                  <a:pt x="5400" y="0"/>
                </a:lnTo>
                <a:lnTo>
                  <a:pt x="16200" y="0"/>
                </a:lnTo>
                <a:lnTo>
                  <a:pt x="16200" y="19099"/>
                </a:lnTo>
                <a:lnTo>
                  <a:pt x="21600" y="19099"/>
                </a:lnTo>
                <a:lnTo>
                  <a:pt x="10800" y="21600"/>
                </a:lnTo>
                <a:close/>
              </a:path>
            </a:pathLst>
          </a:custGeom>
          <a:solidFill>
            <a:srgbClr val="181717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Arrow: Down 25"/>
          <p:cNvSpPr/>
          <p:nvPr/>
        </p:nvSpPr>
        <p:spPr>
          <a:xfrm>
            <a:off x="7827105" y="2219955"/>
            <a:ext cx="225960" cy="34785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898"/>
                </a:moveTo>
                <a:lnTo>
                  <a:pt x="5400" y="20898"/>
                </a:lnTo>
                <a:lnTo>
                  <a:pt x="5400" y="0"/>
                </a:lnTo>
                <a:lnTo>
                  <a:pt x="16200" y="0"/>
                </a:lnTo>
                <a:lnTo>
                  <a:pt x="16200" y="20898"/>
                </a:lnTo>
                <a:lnTo>
                  <a:pt x="21600" y="20898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" name="Arrow: Down 26"/>
          <p:cNvSpPr/>
          <p:nvPr/>
        </p:nvSpPr>
        <p:spPr>
          <a:xfrm>
            <a:off x="5483938" y="5177725"/>
            <a:ext cx="379147" cy="566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374"/>
                </a:moveTo>
                <a:lnTo>
                  <a:pt x="5400" y="14374"/>
                </a:lnTo>
                <a:lnTo>
                  <a:pt x="5400" y="0"/>
                </a:lnTo>
                <a:lnTo>
                  <a:pt x="16200" y="0"/>
                </a:lnTo>
                <a:lnTo>
                  <a:pt x="16200" y="14374"/>
                </a:lnTo>
                <a:lnTo>
                  <a:pt x="21600" y="1437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" name="Rectangle 24"/>
          <p:cNvSpPr txBox="1"/>
          <p:nvPr/>
        </p:nvSpPr>
        <p:spPr>
          <a:xfrm>
            <a:off x="3550918" y="3477698"/>
            <a:ext cx="6004566" cy="62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br/>
            <a:endParaRPr/>
          </a:p>
        </p:txBody>
      </p:sp>
      <p:sp>
        <p:nvSpPr>
          <p:cNvPr id="180" name="Title 1"/>
          <p:cNvSpPr txBox="1">
            <a:spLocks noGrp="1"/>
          </p:cNvSpPr>
          <p:nvPr>
            <p:ph type="title"/>
          </p:nvPr>
        </p:nvSpPr>
        <p:spPr>
          <a:xfrm>
            <a:off x="147083" y="32578"/>
            <a:ext cx="10515601" cy="1325563"/>
          </a:xfrm>
          <a:prstGeom prst="rect">
            <a:avLst/>
          </a:prstGeom>
        </p:spPr>
        <p:txBody>
          <a:bodyPr/>
          <a:lstStyle>
            <a:lvl1pPr>
              <a:defRPr b="1">
                <a:latin typeface="medium-content-sans-serif-font"/>
                <a:ea typeface="medium-content-sans-serif-font"/>
                <a:cs typeface="medium-content-sans-serif-font"/>
                <a:sym typeface="medium-content-sans-serif-font"/>
              </a:defRPr>
            </a:lvl1pPr>
          </a:lstStyle>
          <a:p>
            <a:r>
              <a:rPr dirty="0"/>
              <a:t>Structure of a Web Browser</a:t>
            </a:r>
          </a:p>
        </p:txBody>
      </p:sp>
      <p:pic>
        <p:nvPicPr>
          <p:cNvPr id="181" name="Picture 10" descr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51" y="2105723"/>
            <a:ext cx="2057800" cy="2069296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Rectangle: Rounded Corners 19"/>
          <p:cNvSpPr/>
          <p:nvPr/>
        </p:nvSpPr>
        <p:spPr>
          <a:xfrm>
            <a:off x="4801765" y="5633546"/>
            <a:ext cx="1963836" cy="1098464"/>
          </a:xfrm>
          <a:prstGeom prst="roundRect">
            <a:avLst>
              <a:gd name="adj" fmla="val 16667"/>
            </a:avLst>
          </a:prstGeom>
          <a:solidFill>
            <a:srgbClr val="FF0000">
              <a:alpha val="23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24" descr="Picture 24"/>
          <p:cNvPicPr>
            <a:picLocks noChangeAspect="1"/>
          </p:cNvPicPr>
          <p:nvPr/>
        </p:nvPicPr>
        <p:blipFill>
          <a:blip r:embed="rId2"/>
          <a:srcRect l="60000" r="19853"/>
          <a:stretch>
            <a:fillRect/>
          </a:stretch>
        </p:blipFill>
        <p:spPr>
          <a:xfrm>
            <a:off x="2803831" y="1153785"/>
            <a:ext cx="955139" cy="9482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icture 25" descr="Picture 25"/>
          <p:cNvPicPr>
            <a:picLocks noChangeAspect="1"/>
          </p:cNvPicPr>
          <p:nvPr/>
        </p:nvPicPr>
        <p:blipFill>
          <a:blip r:embed="rId2"/>
          <a:srcRect l="40029" r="40436"/>
          <a:stretch>
            <a:fillRect/>
          </a:stretch>
        </p:blipFill>
        <p:spPr>
          <a:xfrm>
            <a:off x="6156176" y="1047884"/>
            <a:ext cx="926199" cy="9482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Picture 28" descr="Picture 28"/>
          <p:cNvPicPr>
            <a:picLocks noChangeAspect="1"/>
          </p:cNvPicPr>
          <p:nvPr/>
        </p:nvPicPr>
        <p:blipFill>
          <a:blip r:embed="rId2"/>
          <a:srcRect l="80619" r="629"/>
          <a:stretch>
            <a:fillRect/>
          </a:stretch>
        </p:blipFill>
        <p:spPr>
          <a:xfrm>
            <a:off x="6174783" y="3919023"/>
            <a:ext cx="888986" cy="9482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8" name="Rectangle 29"/>
          <p:cNvGrpSpPr/>
          <p:nvPr/>
        </p:nvGrpSpPr>
        <p:grpSpPr>
          <a:xfrm>
            <a:off x="5289380" y="5312865"/>
            <a:ext cx="1059927" cy="457209"/>
            <a:chOff x="-1" y="0"/>
            <a:chExt cx="1059926" cy="457207"/>
          </a:xfrm>
        </p:grpSpPr>
        <p:sp>
          <p:nvSpPr>
            <p:cNvPr id="196" name="Rectangle"/>
            <p:cNvSpPr/>
            <p:nvPr/>
          </p:nvSpPr>
          <p:spPr>
            <a:xfrm>
              <a:off x="-2" y="-1"/>
              <a:ext cx="1059927" cy="457209"/>
            </a:xfrm>
            <a:prstGeom prst="rect">
              <a:avLst/>
            </a:prstGeom>
            <a:solidFill>
              <a:srgbClr val="FFE6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97" name="Webkit"/>
            <p:cNvSpPr txBox="1"/>
            <p:nvPr/>
          </p:nvSpPr>
          <p:spPr>
            <a:xfrm>
              <a:off x="45721" y="62057"/>
              <a:ext cx="968484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Webkit</a:t>
              </a:r>
            </a:p>
          </p:txBody>
        </p:sp>
      </p:grpSp>
      <p:grpSp>
        <p:nvGrpSpPr>
          <p:cNvPr id="201" name="Rectangle 30"/>
          <p:cNvGrpSpPr/>
          <p:nvPr/>
        </p:nvGrpSpPr>
        <p:grpSpPr>
          <a:xfrm>
            <a:off x="6889241" y="5312865"/>
            <a:ext cx="1093672" cy="457209"/>
            <a:chOff x="0" y="0"/>
            <a:chExt cx="1093671" cy="457207"/>
          </a:xfrm>
        </p:grpSpPr>
        <p:sp>
          <p:nvSpPr>
            <p:cNvPr id="199" name="Rectangle"/>
            <p:cNvSpPr/>
            <p:nvPr/>
          </p:nvSpPr>
          <p:spPr>
            <a:xfrm>
              <a:off x="-1" y="-1"/>
              <a:ext cx="1093672" cy="457209"/>
            </a:xfrm>
            <a:prstGeom prst="rect">
              <a:avLst/>
            </a:prstGeom>
            <a:solidFill>
              <a:srgbClr val="895EF3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0" name="Nitro"/>
            <p:cNvSpPr txBox="1"/>
            <p:nvPr/>
          </p:nvSpPr>
          <p:spPr>
            <a:xfrm>
              <a:off x="45721" y="62057"/>
              <a:ext cx="1002229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Nitro</a:t>
              </a:r>
            </a:p>
          </p:txBody>
        </p:sp>
      </p:grpSp>
      <p:sp>
        <p:nvSpPr>
          <p:cNvPr id="202" name="Rectangle: Rounded Corners 31"/>
          <p:cNvSpPr/>
          <p:nvPr/>
        </p:nvSpPr>
        <p:spPr>
          <a:xfrm>
            <a:off x="5139063" y="3739250"/>
            <a:ext cx="3177609" cy="2393566"/>
          </a:xfrm>
          <a:prstGeom prst="roundRect">
            <a:avLst>
              <a:gd name="adj" fmla="val 16667"/>
            </a:avLst>
          </a:prstGeom>
          <a:ln w="12700">
            <a:solidFill>
              <a:srgbClr val="895E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3" name="Picture 32" descr="Picture 32"/>
          <p:cNvPicPr>
            <a:picLocks noChangeAspect="1"/>
          </p:cNvPicPr>
          <p:nvPr/>
        </p:nvPicPr>
        <p:blipFill>
          <a:blip r:embed="rId2"/>
          <a:srcRect r="79855"/>
          <a:stretch>
            <a:fillRect/>
          </a:stretch>
        </p:blipFill>
        <p:spPr>
          <a:xfrm>
            <a:off x="1749144" y="1163022"/>
            <a:ext cx="955140" cy="94824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6" name="Rectangle 33"/>
          <p:cNvGrpSpPr/>
          <p:nvPr/>
        </p:nvGrpSpPr>
        <p:grpSpPr>
          <a:xfrm>
            <a:off x="1743911" y="2372963"/>
            <a:ext cx="1059929" cy="457209"/>
            <a:chOff x="-1" y="0"/>
            <a:chExt cx="1059928" cy="457207"/>
          </a:xfrm>
        </p:grpSpPr>
        <p:sp>
          <p:nvSpPr>
            <p:cNvPr id="204" name="Rectangle"/>
            <p:cNvSpPr/>
            <p:nvPr/>
          </p:nvSpPr>
          <p:spPr>
            <a:xfrm>
              <a:off x="-2" y="-1"/>
              <a:ext cx="1059929" cy="457209"/>
            </a:xfrm>
            <a:prstGeom prst="rect">
              <a:avLst/>
            </a:prstGeom>
            <a:solidFill>
              <a:srgbClr val="FFE6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5" name="Blink"/>
            <p:cNvSpPr txBox="1"/>
            <p:nvPr/>
          </p:nvSpPr>
          <p:spPr>
            <a:xfrm>
              <a:off x="45722" y="62057"/>
              <a:ext cx="96848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Blink</a:t>
              </a:r>
            </a:p>
          </p:txBody>
        </p:sp>
      </p:grpSp>
      <p:grpSp>
        <p:nvGrpSpPr>
          <p:cNvPr id="209" name="Rectangle 34"/>
          <p:cNvGrpSpPr/>
          <p:nvPr/>
        </p:nvGrpSpPr>
        <p:grpSpPr>
          <a:xfrm>
            <a:off x="3194552" y="2372963"/>
            <a:ext cx="1059927" cy="457209"/>
            <a:chOff x="-1" y="0"/>
            <a:chExt cx="1059926" cy="457207"/>
          </a:xfrm>
        </p:grpSpPr>
        <p:sp>
          <p:nvSpPr>
            <p:cNvPr id="207" name="Rectangle"/>
            <p:cNvSpPr/>
            <p:nvPr/>
          </p:nvSpPr>
          <p:spPr>
            <a:xfrm>
              <a:off x="-2" y="-1"/>
              <a:ext cx="1059927" cy="457209"/>
            </a:xfrm>
            <a:prstGeom prst="rect">
              <a:avLst/>
            </a:prstGeom>
            <a:solidFill>
              <a:srgbClr val="895EF3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8" name="V8"/>
            <p:cNvSpPr txBox="1"/>
            <p:nvPr/>
          </p:nvSpPr>
          <p:spPr>
            <a:xfrm>
              <a:off x="45721" y="62057"/>
              <a:ext cx="968484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V8</a:t>
              </a:r>
            </a:p>
          </p:txBody>
        </p:sp>
      </p:grpSp>
      <p:sp>
        <p:nvSpPr>
          <p:cNvPr id="210" name="Rectangle: Rounded Corners 35"/>
          <p:cNvSpPr/>
          <p:nvPr/>
        </p:nvSpPr>
        <p:spPr>
          <a:xfrm>
            <a:off x="1022998" y="799348"/>
            <a:ext cx="3447042" cy="2393564"/>
          </a:xfrm>
          <a:prstGeom prst="roundRect">
            <a:avLst>
              <a:gd name="adj" fmla="val 16667"/>
            </a:avLst>
          </a:prstGeom>
          <a:ln w="12700">
            <a:solidFill>
              <a:srgbClr val="895E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3" name="Rectangle 43"/>
          <p:cNvGrpSpPr/>
          <p:nvPr/>
        </p:nvGrpSpPr>
        <p:grpSpPr>
          <a:xfrm>
            <a:off x="5265507" y="2362324"/>
            <a:ext cx="1059927" cy="457208"/>
            <a:chOff x="-1" y="0"/>
            <a:chExt cx="1059926" cy="457207"/>
          </a:xfrm>
        </p:grpSpPr>
        <p:sp>
          <p:nvSpPr>
            <p:cNvPr id="211" name="Rectangle"/>
            <p:cNvSpPr/>
            <p:nvPr/>
          </p:nvSpPr>
          <p:spPr>
            <a:xfrm>
              <a:off x="-2" y="-1"/>
              <a:ext cx="1059927" cy="457209"/>
            </a:xfrm>
            <a:prstGeom prst="rect">
              <a:avLst/>
            </a:prstGeom>
            <a:solidFill>
              <a:srgbClr val="FFE6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" name="Gecko"/>
            <p:cNvSpPr txBox="1"/>
            <p:nvPr/>
          </p:nvSpPr>
          <p:spPr>
            <a:xfrm>
              <a:off x="45721" y="62057"/>
              <a:ext cx="968484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Gecko</a:t>
              </a:r>
            </a:p>
          </p:txBody>
        </p:sp>
      </p:grpSp>
      <p:grpSp>
        <p:nvGrpSpPr>
          <p:cNvPr id="216" name="Rectangle 44"/>
          <p:cNvGrpSpPr/>
          <p:nvPr/>
        </p:nvGrpSpPr>
        <p:grpSpPr>
          <a:xfrm>
            <a:off x="6497848" y="2362324"/>
            <a:ext cx="1659584" cy="457208"/>
            <a:chOff x="0" y="0"/>
            <a:chExt cx="1659583" cy="457207"/>
          </a:xfrm>
        </p:grpSpPr>
        <p:sp>
          <p:nvSpPr>
            <p:cNvPr id="214" name="Rectangle"/>
            <p:cNvSpPr/>
            <p:nvPr/>
          </p:nvSpPr>
          <p:spPr>
            <a:xfrm>
              <a:off x="-1" y="-1"/>
              <a:ext cx="1659584" cy="457209"/>
            </a:xfrm>
            <a:prstGeom prst="rect">
              <a:avLst/>
            </a:prstGeom>
            <a:solidFill>
              <a:srgbClr val="895EF3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5" name="SpiderMonkey"/>
            <p:cNvSpPr txBox="1"/>
            <p:nvPr/>
          </p:nvSpPr>
          <p:spPr>
            <a:xfrm>
              <a:off x="45719" y="62057"/>
              <a:ext cx="1568146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SpiderMonkey</a:t>
              </a:r>
            </a:p>
          </p:txBody>
        </p:sp>
      </p:grpSp>
      <p:sp>
        <p:nvSpPr>
          <p:cNvPr id="217" name="Rectangle: Rounded Corners 45"/>
          <p:cNvSpPr/>
          <p:nvPr/>
        </p:nvSpPr>
        <p:spPr>
          <a:xfrm>
            <a:off x="5139063" y="814917"/>
            <a:ext cx="3177609" cy="2393564"/>
          </a:xfrm>
          <a:prstGeom prst="roundRect">
            <a:avLst>
              <a:gd name="adj" fmla="val 16667"/>
            </a:avLst>
          </a:prstGeom>
          <a:ln w="12700">
            <a:solidFill>
              <a:srgbClr val="895E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20" name="Rectangle 47"/>
          <p:cNvGrpSpPr/>
          <p:nvPr/>
        </p:nvGrpSpPr>
        <p:grpSpPr>
          <a:xfrm>
            <a:off x="1312381" y="5087408"/>
            <a:ext cx="1828807" cy="903006"/>
            <a:chOff x="0" y="0"/>
            <a:chExt cx="1828806" cy="903005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1828807" cy="903006"/>
            </a:xfrm>
            <a:prstGeom prst="rect">
              <a:avLst/>
            </a:prstGeom>
            <a:solidFill>
              <a:srgbClr val="FFE6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Trident – IE…"/>
            <p:cNvSpPr/>
            <p:nvPr/>
          </p:nvSpPr>
          <p:spPr>
            <a:xfrm>
              <a:off x="45718" y="353532"/>
              <a:ext cx="173737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>
                <a:defRPr sz="1600"/>
              </a:pPr>
              <a:r>
                <a:t>Trident – IE </a:t>
              </a:r>
              <a:endParaRPr>
                <a:solidFill>
                  <a:srgbClr val="FFFFFF"/>
                </a:solidFill>
              </a:endParaRPr>
            </a:p>
            <a:p>
              <a:pPr algn="ctr">
                <a:defRPr sz="1600"/>
              </a:pPr>
              <a:r>
                <a:t>EdgeHTML - Edge</a:t>
              </a:r>
            </a:p>
          </p:txBody>
        </p:sp>
      </p:grpSp>
      <p:grpSp>
        <p:nvGrpSpPr>
          <p:cNvPr id="223" name="Rectangle 48"/>
          <p:cNvGrpSpPr/>
          <p:nvPr/>
        </p:nvGrpSpPr>
        <p:grpSpPr>
          <a:xfrm>
            <a:off x="3194552" y="5312865"/>
            <a:ext cx="1059927" cy="457209"/>
            <a:chOff x="-1" y="0"/>
            <a:chExt cx="1059926" cy="457207"/>
          </a:xfrm>
        </p:grpSpPr>
        <p:sp>
          <p:nvSpPr>
            <p:cNvPr id="221" name="Rectangle"/>
            <p:cNvSpPr/>
            <p:nvPr/>
          </p:nvSpPr>
          <p:spPr>
            <a:xfrm>
              <a:off x="-2" y="-1"/>
              <a:ext cx="1059927" cy="457209"/>
            </a:xfrm>
            <a:prstGeom prst="rect">
              <a:avLst/>
            </a:prstGeom>
            <a:solidFill>
              <a:srgbClr val="895EF3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Chakra"/>
            <p:cNvSpPr txBox="1"/>
            <p:nvPr/>
          </p:nvSpPr>
          <p:spPr>
            <a:xfrm>
              <a:off x="45721" y="62057"/>
              <a:ext cx="968484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Chakra</a:t>
              </a:r>
            </a:p>
          </p:txBody>
        </p:sp>
      </p:grpSp>
      <p:sp>
        <p:nvSpPr>
          <p:cNvPr id="224" name="Rectangle: Rounded Corners 49"/>
          <p:cNvSpPr/>
          <p:nvPr/>
        </p:nvSpPr>
        <p:spPr>
          <a:xfrm>
            <a:off x="884773" y="3739250"/>
            <a:ext cx="3535930" cy="2393566"/>
          </a:xfrm>
          <a:prstGeom prst="roundRect">
            <a:avLst>
              <a:gd name="adj" fmla="val 16667"/>
            </a:avLst>
          </a:prstGeom>
          <a:ln w="12700">
            <a:solidFill>
              <a:srgbClr val="895E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5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025" y="4061142"/>
            <a:ext cx="888987" cy="888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icture 58" descr="Picture 5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0975" y="4061142"/>
            <a:ext cx="1403501" cy="93566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9" name="Rectangle 19"/>
          <p:cNvGrpSpPr/>
          <p:nvPr/>
        </p:nvGrpSpPr>
        <p:grpSpPr>
          <a:xfrm>
            <a:off x="9895361" y="1079814"/>
            <a:ext cx="1932680" cy="711970"/>
            <a:chOff x="-1" y="0"/>
            <a:chExt cx="1932679" cy="711968"/>
          </a:xfrm>
        </p:grpSpPr>
        <p:sp>
          <p:nvSpPr>
            <p:cNvPr id="227" name="Rectangle"/>
            <p:cNvSpPr/>
            <p:nvPr/>
          </p:nvSpPr>
          <p:spPr>
            <a:xfrm>
              <a:off x="-2" y="-1"/>
              <a:ext cx="1932681" cy="711970"/>
            </a:xfrm>
            <a:prstGeom prst="rect">
              <a:avLst/>
            </a:prstGeom>
            <a:solidFill>
              <a:srgbClr val="FFE6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Rendering Engine"/>
            <p:cNvSpPr txBox="1"/>
            <p:nvPr/>
          </p:nvSpPr>
          <p:spPr>
            <a:xfrm>
              <a:off x="45721" y="189437"/>
              <a:ext cx="1841239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t>Rendering Engine</a:t>
              </a:r>
            </a:p>
          </p:txBody>
        </p:sp>
      </p:grpSp>
      <p:grpSp>
        <p:nvGrpSpPr>
          <p:cNvPr id="232" name="Rectangle 20"/>
          <p:cNvGrpSpPr/>
          <p:nvPr/>
        </p:nvGrpSpPr>
        <p:grpSpPr>
          <a:xfrm>
            <a:off x="9877630" y="1834109"/>
            <a:ext cx="1932679" cy="711970"/>
            <a:chOff x="0" y="-1"/>
            <a:chExt cx="1932677" cy="711968"/>
          </a:xfrm>
        </p:grpSpPr>
        <p:sp>
          <p:nvSpPr>
            <p:cNvPr id="230" name="Rectangle"/>
            <p:cNvSpPr/>
            <p:nvPr/>
          </p:nvSpPr>
          <p:spPr>
            <a:xfrm>
              <a:off x="-1" y="-2"/>
              <a:ext cx="1932678" cy="711970"/>
            </a:xfrm>
            <a:prstGeom prst="rect">
              <a:avLst/>
            </a:prstGeom>
            <a:solidFill>
              <a:srgbClr val="895EF3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JS Engine"/>
            <p:cNvSpPr txBox="1"/>
            <p:nvPr/>
          </p:nvSpPr>
          <p:spPr>
            <a:xfrm>
              <a:off x="45721" y="189437"/>
              <a:ext cx="184123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JS Engine</a:t>
              </a:r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FDCCC2E1-A200-BB43-8834-4C0A6E4EB8F8}"/>
              </a:ext>
            </a:extLst>
          </p:cNvPr>
          <p:cNvGrpSpPr/>
          <p:nvPr/>
        </p:nvGrpSpPr>
        <p:grpSpPr>
          <a:xfrm>
            <a:off x="6242228" y="1006098"/>
            <a:ext cx="5885934" cy="4737644"/>
            <a:chOff x="210066" y="1025611"/>
            <a:chExt cx="5885934" cy="4737644"/>
          </a:xfrm>
        </p:grpSpPr>
        <p:grpSp>
          <p:nvGrpSpPr>
            <p:cNvPr id="33" name="Rectangle: Rounded Corners 8">
              <a:extLst>
                <a:ext uri="{FF2B5EF4-FFF2-40B4-BE49-F238E27FC236}">
                  <a16:creationId xmlns:a16="http://schemas.microsoft.com/office/drawing/2014/main" id="{36B398E8-EC70-9045-B071-FA1D1FD50860}"/>
                </a:ext>
              </a:extLst>
            </p:cNvPr>
            <p:cNvGrpSpPr/>
            <p:nvPr/>
          </p:nvGrpSpPr>
          <p:grpSpPr>
            <a:xfrm>
              <a:off x="210066" y="1025611"/>
              <a:ext cx="5885934" cy="4737644"/>
              <a:chOff x="-2" y="0"/>
              <a:chExt cx="11291790" cy="995176"/>
            </a:xfrm>
            <a:solidFill>
              <a:schemeClr val="accent2"/>
            </a:solidFill>
          </p:grpSpPr>
          <p:sp>
            <p:nvSpPr>
              <p:cNvPr id="45" name="Rounded Rectangle">
                <a:extLst>
                  <a:ext uri="{FF2B5EF4-FFF2-40B4-BE49-F238E27FC236}">
                    <a16:creationId xmlns:a16="http://schemas.microsoft.com/office/drawing/2014/main" id="{8A95D148-A9A1-E149-B2F4-6ADD8F6F5FAF}"/>
                  </a:ext>
                </a:extLst>
              </p:cNvPr>
              <p:cNvSpPr/>
              <p:nvPr/>
            </p:nvSpPr>
            <p:spPr>
              <a:xfrm>
                <a:off x="-2" y="0"/>
                <a:ext cx="11291790" cy="995176"/>
              </a:xfrm>
              <a:prstGeom prst="roundRect">
                <a:avLst>
                  <a:gd name="adj" fmla="val 16667"/>
                </a:avLst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en-US" dirty="0"/>
                  <a:t>Operation </a:t>
                </a:r>
                <a:r>
                  <a:rPr lang="en-US" dirty="0" err="1"/>
                  <a:t>Sysatn</a:t>
                </a:r>
                <a:endParaRPr dirty="0"/>
              </a:p>
            </p:txBody>
          </p:sp>
          <p:sp>
            <p:nvSpPr>
              <p:cNvPr id="46" name="User Interface">
                <a:extLst>
                  <a:ext uri="{FF2B5EF4-FFF2-40B4-BE49-F238E27FC236}">
                    <a16:creationId xmlns:a16="http://schemas.microsoft.com/office/drawing/2014/main" id="{6B2F1242-32EB-7A44-8232-D529ACA5BB3A}"/>
                  </a:ext>
                </a:extLst>
              </p:cNvPr>
              <p:cNvSpPr txBox="1"/>
              <p:nvPr/>
            </p:nvSpPr>
            <p:spPr>
              <a:xfrm>
                <a:off x="94296" y="382193"/>
                <a:ext cx="11103190" cy="230777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algn="ctr"/>
              </a:lstStyle>
              <a:p>
                <a:r>
                  <a:rPr lang="en-US" sz="4000" dirty="0"/>
                  <a:t>Chrome Browser </a:t>
                </a:r>
                <a:endParaRPr sz="4000" dirty="0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DDD8DB4-24C0-A948-AC3C-45B8B4CB9A8F}"/>
                </a:ext>
              </a:extLst>
            </p:cNvPr>
            <p:cNvSpPr txBox="1"/>
            <p:nvPr/>
          </p:nvSpPr>
          <p:spPr>
            <a:xfrm>
              <a:off x="2500903" y="1746094"/>
              <a:ext cx="1810748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1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rPr>
                <a:t>Operation System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425D53A-2D62-7D4F-A491-C674614A2862}"/>
              </a:ext>
            </a:extLst>
          </p:cNvPr>
          <p:cNvGrpSpPr/>
          <p:nvPr/>
        </p:nvGrpSpPr>
        <p:grpSpPr>
          <a:xfrm>
            <a:off x="210066" y="1025611"/>
            <a:ext cx="5885934" cy="4737644"/>
            <a:chOff x="210066" y="1025611"/>
            <a:chExt cx="5885934" cy="4737644"/>
          </a:xfrm>
        </p:grpSpPr>
        <p:grpSp>
          <p:nvGrpSpPr>
            <p:cNvPr id="21" name="Rectangle: Rounded Corners 8">
              <a:extLst>
                <a:ext uri="{FF2B5EF4-FFF2-40B4-BE49-F238E27FC236}">
                  <a16:creationId xmlns:a16="http://schemas.microsoft.com/office/drawing/2014/main" id="{1791B911-863E-8D4C-87FB-DCA3E1535767}"/>
                </a:ext>
              </a:extLst>
            </p:cNvPr>
            <p:cNvGrpSpPr/>
            <p:nvPr/>
          </p:nvGrpSpPr>
          <p:grpSpPr>
            <a:xfrm>
              <a:off x="210066" y="1025611"/>
              <a:ext cx="5885934" cy="4737644"/>
              <a:chOff x="-2" y="0"/>
              <a:chExt cx="11291790" cy="995176"/>
            </a:xfrm>
            <a:solidFill>
              <a:schemeClr val="accent2"/>
            </a:solidFill>
          </p:grpSpPr>
          <p:sp>
            <p:nvSpPr>
              <p:cNvPr id="22" name="Rounded Rectangle">
                <a:extLst>
                  <a:ext uri="{FF2B5EF4-FFF2-40B4-BE49-F238E27FC236}">
                    <a16:creationId xmlns:a16="http://schemas.microsoft.com/office/drawing/2014/main" id="{6794931B-7988-B248-85FA-70F2B43DCAE1}"/>
                  </a:ext>
                </a:extLst>
              </p:cNvPr>
              <p:cNvSpPr/>
              <p:nvPr/>
            </p:nvSpPr>
            <p:spPr>
              <a:xfrm>
                <a:off x="-2" y="0"/>
                <a:ext cx="11291790" cy="995176"/>
              </a:xfrm>
              <a:prstGeom prst="roundRect">
                <a:avLst>
                  <a:gd name="adj" fmla="val 16667"/>
                </a:avLst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rPr lang="en-US" dirty="0"/>
                  <a:t>Operation </a:t>
                </a:r>
                <a:r>
                  <a:rPr lang="en-US" dirty="0" err="1"/>
                  <a:t>Sysatn</a:t>
                </a:r>
                <a:endParaRPr dirty="0"/>
              </a:p>
            </p:txBody>
          </p:sp>
          <p:sp>
            <p:nvSpPr>
              <p:cNvPr id="23" name="User Interface">
                <a:extLst>
                  <a:ext uri="{FF2B5EF4-FFF2-40B4-BE49-F238E27FC236}">
                    <a16:creationId xmlns:a16="http://schemas.microsoft.com/office/drawing/2014/main" id="{39CFA45D-1C17-2440-97E5-19C340F3EA21}"/>
                  </a:ext>
                </a:extLst>
              </p:cNvPr>
              <p:cNvSpPr txBox="1"/>
              <p:nvPr/>
            </p:nvSpPr>
            <p:spPr>
              <a:xfrm>
                <a:off x="94296" y="382193"/>
                <a:ext cx="11103190" cy="230777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>
                <a:lvl1pPr algn="ctr"/>
              </a:lstStyle>
              <a:p>
                <a:r>
                  <a:rPr lang="en-US" sz="4000" dirty="0"/>
                  <a:t>Chrome Browser </a:t>
                </a:r>
                <a:endParaRPr sz="4000" dirty="0"/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4658133-1542-3745-9BBA-DBEA55581BD4}"/>
                </a:ext>
              </a:extLst>
            </p:cNvPr>
            <p:cNvSpPr txBox="1"/>
            <p:nvPr/>
          </p:nvSpPr>
          <p:spPr>
            <a:xfrm>
              <a:off x="2500903" y="1746094"/>
              <a:ext cx="1810748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1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Calibri"/>
                </a:rPr>
                <a:t>Operation System</a:t>
              </a:r>
            </a:p>
          </p:txBody>
        </p:sp>
      </p:grpSp>
      <p:grpSp>
        <p:nvGrpSpPr>
          <p:cNvPr id="5" name="Rectangle: Rounded Corners 8">
            <a:extLst>
              <a:ext uri="{FF2B5EF4-FFF2-40B4-BE49-F238E27FC236}">
                <a16:creationId xmlns:a16="http://schemas.microsoft.com/office/drawing/2014/main" id="{61EED552-DD5D-5847-A49E-BF1E5429B0FA}"/>
              </a:ext>
            </a:extLst>
          </p:cNvPr>
          <p:cNvGrpSpPr/>
          <p:nvPr/>
        </p:nvGrpSpPr>
        <p:grpSpPr>
          <a:xfrm>
            <a:off x="467467" y="2558265"/>
            <a:ext cx="5029208" cy="3052589"/>
            <a:chOff x="-2" y="0"/>
            <a:chExt cx="11291790" cy="995176"/>
          </a:xfrm>
        </p:grpSpPr>
        <p:sp>
          <p:nvSpPr>
            <p:cNvPr id="6" name="Rounded Rectangle">
              <a:extLst>
                <a:ext uri="{FF2B5EF4-FFF2-40B4-BE49-F238E27FC236}">
                  <a16:creationId xmlns:a16="http://schemas.microsoft.com/office/drawing/2014/main" id="{7B506076-226F-B740-BD6D-55E75C998F1F}"/>
                </a:ext>
              </a:extLst>
            </p:cNvPr>
            <p:cNvSpPr/>
            <p:nvPr/>
          </p:nvSpPr>
          <p:spPr>
            <a:xfrm>
              <a:off x="-2" y="0"/>
              <a:ext cx="11291790" cy="995176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7" name="User Interface">
              <a:extLst>
                <a:ext uri="{FF2B5EF4-FFF2-40B4-BE49-F238E27FC236}">
                  <a16:creationId xmlns:a16="http://schemas.microsoft.com/office/drawing/2014/main" id="{E4553EA1-7001-3047-93BB-D2A22BECA71E}"/>
                </a:ext>
              </a:extLst>
            </p:cNvPr>
            <p:cNvSpPr txBox="1"/>
            <p:nvPr/>
          </p:nvSpPr>
          <p:spPr>
            <a:xfrm>
              <a:off x="94296" y="382193"/>
              <a:ext cx="11103190" cy="2307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rPr lang="en-US" sz="4000" dirty="0"/>
                <a:t>Chrome Browser </a:t>
              </a:r>
              <a:endParaRPr sz="4000" dirty="0"/>
            </a:p>
          </p:txBody>
        </p:sp>
      </p:grpSp>
      <p:sp>
        <p:nvSpPr>
          <p:cNvPr id="32" name="Rectangle 24">
            <a:extLst>
              <a:ext uri="{FF2B5EF4-FFF2-40B4-BE49-F238E27FC236}">
                <a16:creationId xmlns:a16="http://schemas.microsoft.com/office/drawing/2014/main" id="{B18D3A4D-9F18-1B42-952E-5C239541A43A}"/>
              </a:ext>
            </a:extLst>
          </p:cNvPr>
          <p:cNvSpPr txBox="1"/>
          <p:nvPr/>
        </p:nvSpPr>
        <p:spPr>
          <a:xfrm>
            <a:off x="3550918" y="3477698"/>
            <a:ext cx="600456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br/>
            <a:endParaRPr/>
          </a:p>
        </p:txBody>
      </p:sp>
      <p:grpSp>
        <p:nvGrpSpPr>
          <p:cNvPr id="35" name="Rectangle: Rounded Corners 8">
            <a:extLst>
              <a:ext uri="{FF2B5EF4-FFF2-40B4-BE49-F238E27FC236}">
                <a16:creationId xmlns:a16="http://schemas.microsoft.com/office/drawing/2014/main" id="{DE92847D-9050-1041-8C8A-EAB202CCDF56}"/>
              </a:ext>
            </a:extLst>
          </p:cNvPr>
          <p:cNvGrpSpPr/>
          <p:nvPr/>
        </p:nvGrpSpPr>
        <p:grpSpPr>
          <a:xfrm>
            <a:off x="6506960" y="2558265"/>
            <a:ext cx="5029208" cy="3052589"/>
            <a:chOff x="-2" y="0"/>
            <a:chExt cx="11291790" cy="995176"/>
          </a:xfrm>
        </p:grpSpPr>
        <p:sp>
          <p:nvSpPr>
            <p:cNvPr id="36" name="Rounded Rectangle">
              <a:extLst>
                <a:ext uri="{FF2B5EF4-FFF2-40B4-BE49-F238E27FC236}">
                  <a16:creationId xmlns:a16="http://schemas.microsoft.com/office/drawing/2014/main" id="{160AC868-DBBB-534C-BDF7-A1223864381A}"/>
                </a:ext>
              </a:extLst>
            </p:cNvPr>
            <p:cNvSpPr/>
            <p:nvPr/>
          </p:nvSpPr>
          <p:spPr>
            <a:xfrm>
              <a:off x="-2" y="0"/>
              <a:ext cx="11291790" cy="995176"/>
            </a:xfrm>
            <a:prstGeom prst="roundRect">
              <a:avLst>
                <a:gd name="adj" fmla="val 16667"/>
              </a:avLst>
            </a:prstGeom>
            <a:solidFill>
              <a:srgbClr val="FFFF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" name="User Interface">
              <a:extLst>
                <a:ext uri="{FF2B5EF4-FFF2-40B4-BE49-F238E27FC236}">
                  <a16:creationId xmlns:a16="http://schemas.microsoft.com/office/drawing/2014/main" id="{B31CA32F-75F3-714D-A6DB-5A47D0E24167}"/>
                </a:ext>
              </a:extLst>
            </p:cNvPr>
            <p:cNvSpPr txBox="1"/>
            <p:nvPr/>
          </p:nvSpPr>
          <p:spPr>
            <a:xfrm>
              <a:off x="94296" y="382193"/>
              <a:ext cx="11103190" cy="2307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rPr lang="en-US" sz="4000" dirty="0" err="1"/>
                <a:t>Node.exe</a:t>
              </a:r>
              <a:r>
                <a:rPr lang="en-US" sz="4000" dirty="0"/>
                <a:t> </a:t>
              </a:r>
              <a:endParaRPr sz="4000" dirty="0"/>
            </a:p>
          </p:txBody>
        </p:sp>
      </p:grpSp>
      <p:grpSp>
        <p:nvGrpSpPr>
          <p:cNvPr id="38" name="Rectangle: Rounded Corners 13">
            <a:extLst>
              <a:ext uri="{FF2B5EF4-FFF2-40B4-BE49-F238E27FC236}">
                <a16:creationId xmlns:a16="http://schemas.microsoft.com/office/drawing/2014/main" id="{D39F0A80-810A-9647-A421-19B4DBB96B21}"/>
              </a:ext>
            </a:extLst>
          </p:cNvPr>
          <p:cNvGrpSpPr/>
          <p:nvPr/>
        </p:nvGrpSpPr>
        <p:grpSpPr>
          <a:xfrm>
            <a:off x="2203118" y="4429757"/>
            <a:ext cx="1850892" cy="1177974"/>
            <a:chOff x="-2" y="-1"/>
            <a:chExt cx="1381527" cy="995178"/>
          </a:xfrm>
        </p:grpSpPr>
        <p:sp>
          <p:nvSpPr>
            <p:cNvPr id="39" name="Rounded Rectangle">
              <a:extLst>
                <a:ext uri="{FF2B5EF4-FFF2-40B4-BE49-F238E27FC236}">
                  <a16:creationId xmlns:a16="http://schemas.microsoft.com/office/drawing/2014/main" id="{51DC8F6F-2E8C-5248-8EA9-9FAA5C650D0E}"/>
                </a:ext>
              </a:extLst>
            </p:cNvPr>
            <p:cNvSpPr/>
            <p:nvPr/>
          </p:nvSpPr>
          <p:spPr>
            <a:xfrm>
              <a:off x="-2" y="-1"/>
              <a:ext cx="1381527" cy="995178"/>
            </a:xfrm>
            <a:prstGeom prst="roundRect">
              <a:avLst>
                <a:gd name="adj" fmla="val 16667"/>
              </a:avLst>
            </a:prstGeom>
            <a:solidFill>
              <a:srgbClr val="00B05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JS engine">
              <a:extLst>
                <a:ext uri="{FF2B5EF4-FFF2-40B4-BE49-F238E27FC236}">
                  <a16:creationId xmlns:a16="http://schemas.microsoft.com/office/drawing/2014/main" id="{053FC2F1-130B-7742-AD6B-0BE9E783E9D9}"/>
                </a:ext>
              </a:extLst>
            </p:cNvPr>
            <p:cNvSpPr txBox="1"/>
            <p:nvPr/>
          </p:nvSpPr>
          <p:spPr>
            <a:xfrm>
              <a:off x="94299" y="224567"/>
              <a:ext cx="1192925" cy="5460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rPr lang="en-IN" dirty="0"/>
                <a:t>JS engine – V8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213E7BCC-EC4E-5949-A6D8-D16CA09691D6}"/>
              </a:ext>
            </a:extLst>
          </p:cNvPr>
          <p:cNvSpPr/>
          <p:nvPr/>
        </p:nvSpPr>
        <p:spPr>
          <a:xfrm>
            <a:off x="1718114" y="3584600"/>
            <a:ext cx="2335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JavaScript - Sandboxed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8757CC4-3EFC-2841-B92F-30E5E0776CA9}"/>
              </a:ext>
            </a:extLst>
          </p:cNvPr>
          <p:cNvSpPr/>
          <p:nvPr/>
        </p:nvSpPr>
        <p:spPr>
          <a:xfrm>
            <a:off x="7747031" y="3454828"/>
            <a:ext cx="209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JavaScript - Stripped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1ADBCA-C2F2-9141-9416-03258C99D88B}"/>
              </a:ext>
            </a:extLst>
          </p:cNvPr>
          <p:cNvSpPr/>
          <p:nvPr/>
        </p:nvSpPr>
        <p:spPr>
          <a:xfrm>
            <a:off x="2068729" y="5979117"/>
            <a:ext cx="2207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JavaScript – Run in FE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3A5BF51-39BA-BE4D-8518-FF9F31F9A3D4}"/>
              </a:ext>
            </a:extLst>
          </p:cNvPr>
          <p:cNvSpPr/>
          <p:nvPr/>
        </p:nvSpPr>
        <p:spPr>
          <a:xfrm>
            <a:off x="7634213" y="5876630"/>
            <a:ext cx="2226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JavaScript – Run in BE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F4B4ED-5D86-A143-B194-0493FDC478D9}"/>
              </a:ext>
            </a:extLst>
          </p:cNvPr>
          <p:cNvSpPr txBox="1"/>
          <p:nvPr/>
        </p:nvSpPr>
        <p:spPr>
          <a:xfrm>
            <a:off x="1242570" y="2855293"/>
            <a:ext cx="34790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dirty="0"/>
              <a:t>&lt;Script&gt;</a:t>
            </a:r>
            <a:r>
              <a:rPr lang="en-US" dirty="0" err="1"/>
              <a:t>filename.js</a:t>
            </a:r>
            <a:r>
              <a:rPr lang="en-US" dirty="0"/>
              <a:t>&lt;/Script&gt;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903735-6DEA-694D-A2DC-BF32597221D0}"/>
              </a:ext>
            </a:extLst>
          </p:cNvPr>
          <p:cNvSpPr txBox="1"/>
          <p:nvPr/>
        </p:nvSpPr>
        <p:spPr>
          <a:xfrm>
            <a:off x="8099770" y="2854099"/>
            <a:ext cx="34790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dirty="0"/>
              <a:t>node </a:t>
            </a:r>
            <a:r>
              <a:rPr lang="en-US" dirty="0" err="1"/>
              <a:t>filename.js</a:t>
            </a:r>
            <a:endParaRPr lang="en-US" dirty="0"/>
          </a:p>
        </p:txBody>
      </p:sp>
      <p:grpSp>
        <p:nvGrpSpPr>
          <p:cNvPr id="17" name="Rectangle: Rounded Corners 13">
            <a:extLst>
              <a:ext uri="{FF2B5EF4-FFF2-40B4-BE49-F238E27FC236}">
                <a16:creationId xmlns:a16="http://schemas.microsoft.com/office/drawing/2014/main" id="{BE7EF6B6-9EF5-AC48-9975-967C8A959FD2}"/>
              </a:ext>
            </a:extLst>
          </p:cNvPr>
          <p:cNvGrpSpPr/>
          <p:nvPr/>
        </p:nvGrpSpPr>
        <p:grpSpPr>
          <a:xfrm>
            <a:off x="2291305" y="4432840"/>
            <a:ext cx="1674519" cy="1177973"/>
            <a:chOff x="-2" y="-1"/>
            <a:chExt cx="1381527" cy="995178"/>
          </a:xfrm>
        </p:grpSpPr>
        <p:sp>
          <p:nvSpPr>
            <p:cNvPr id="18" name="Rounded Rectangle">
              <a:extLst>
                <a:ext uri="{FF2B5EF4-FFF2-40B4-BE49-F238E27FC236}">
                  <a16:creationId xmlns:a16="http://schemas.microsoft.com/office/drawing/2014/main" id="{E0FCE953-8B05-224E-B9E8-374390B5A580}"/>
                </a:ext>
              </a:extLst>
            </p:cNvPr>
            <p:cNvSpPr/>
            <p:nvPr/>
          </p:nvSpPr>
          <p:spPr>
            <a:xfrm>
              <a:off x="-2" y="-1"/>
              <a:ext cx="1381527" cy="995178"/>
            </a:xfrm>
            <a:prstGeom prst="roundRect">
              <a:avLst>
                <a:gd name="adj" fmla="val 16667"/>
              </a:avLst>
            </a:prstGeom>
            <a:solidFill>
              <a:srgbClr val="00B05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JS engine">
              <a:extLst>
                <a:ext uri="{FF2B5EF4-FFF2-40B4-BE49-F238E27FC236}">
                  <a16:creationId xmlns:a16="http://schemas.microsoft.com/office/drawing/2014/main" id="{5D032400-3BDE-1341-A2E4-2DDB7E30C572}"/>
                </a:ext>
              </a:extLst>
            </p:cNvPr>
            <p:cNvSpPr txBox="1"/>
            <p:nvPr/>
          </p:nvSpPr>
          <p:spPr>
            <a:xfrm>
              <a:off x="94299" y="174419"/>
              <a:ext cx="1192925" cy="6463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/>
            </a:lstStyle>
            <a:p>
              <a:r>
                <a:rPr dirty="0"/>
                <a:t>JS engine</a:t>
              </a:r>
              <a:r>
                <a:rPr lang="en-US" dirty="0"/>
                <a:t> – V8</a:t>
              </a: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0343446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427 4.07407E-6 L 0.49987 0.0032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73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IP – MAC address – Ports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➔</a:t>
            </a:r>
            <a:r>
              <a:rPr dirty="0"/>
              <a:t> Discussion</a:t>
            </a:r>
          </a:p>
        </p:txBody>
      </p:sp>
      <p:sp>
        <p:nvSpPr>
          <p:cNvPr id="26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t>Why IP address when we have MAC address</a:t>
            </a:r>
          </a:p>
          <a:p>
            <a:r>
              <a:t>Why they are called as ports ? Why we need ports? </a:t>
            </a:r>
          </a:p>
          <a:p>
            <a:endParaRPr/>
          </a:p>
          <a:p>
            <a:endParaRPr/>
          </a:p>
          <a:p>
            <a:r>
              <a:t>IMEA – MAC</a:t>
            </a:r>
          </a:p>
          <a:p>
            <a:r>
              <a:t>IP – Mobile Number</a:t>
            </a:r>
          </a:p>
          <a:p>
            <a:r>
              <a:t>Port – USB / C-type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1" build="p" bldLvl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HTTP</a:t>
            </a:r>
          </a:p>
        </p:txBody>
      </p:sp>
      <p:sp>
        <p:nvSpPr>
          <p:cNvPr id="272" name="Rectangle 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t>Hypertext Transport Protocol</a:t>
            </a:r>
          </a:p>
          <a:p>
            <a:r>
              <a:t>Language of the Web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t>protocol used for communication between web browsers and web servers</a:t>
            </a:r>
          </a:p>
          <a:p>
            <a:r>
              <a:t>TCP port 80 (443 secure)</a:t>
            </a:r>
          </a:p>
          <a:p>
            <a:r>
              <a:t>RFC 2616 (ver 1.1)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Evolution of HTTP</a:t>
            </a:r>
          </a:p>
        </p:txBody>
      </p:sp>
      <p:sp>
        <p:nvSpPr>
          <p:cNvPr id="27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HTTP/0.9 – The one-line protocol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t>GET /mypage.html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HTTP/1.0 – Building extensibility</a:t>
            </a:r>
          </a:p>
          <a:p>
            <a:pPr marL="685800" lvl="1" indent="-228600">
              <a:spcBef>
                <a:spcPts val="500"/>
              </a:spcBef>
              <a:defRPr sz="2400"/>
            </a:pPr>
            <a:r>
              <a:t>HTTP headers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HTTP/1.1 – The standardized protocol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More than 15 years of extensions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HTTP/2 – A protocol for greater performance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HTTP/3 - HTTP over QUIC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C6D93E-3EF3-8C4C-9DB3-6B6A35B7FFD2}"/>
              </a:ext>
            </a:extLst>
          </p:cNvPr>
          <p:cNvSpPr/>
          <p:nvPr/>
        </p:nvSpPr>
        <p:spPr>
          <a:xfrm>
            <a:off x="7275522" y="5206698"/>
            <a:ext cx="275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hlinkClick r:id="rId2"/>
              </a:rPr>
              <a:t>http://www.http2demo.io/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" grpId="1" build="p" bldLvl="5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HTTP methods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HTTP methods</a:t>
            </a:r>
          </a:p>
        </p:txBody>
      </p:sp>
      <p:pic>
        <p:nvPicPr>
          <p:cNvPr id="279" name="http-header-functions.jpg" descr="http-header-functions.jpg"/>
          <p:cNvPicPr>
            <a:picLocks noChangeAspect="1"/>
          </p:cNvPicPr>
          <p:nvPr/>
        </p:nvPicPr>
        <p:blipFill>
          <a:blip r:embed="rId2"/>
          <a:srcRect t="9895" b="9895"/>
          <a:stretch>
            <a:fillRect/>
          </a:stretch>
        </p:blipFill>
        <p:spPr>
          <a:xfrm>
            <a:off x="1454851" y="1314112"/>
            <a:ext cx="8918037" cy="53703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1"/>
          <p:cNvSpPr txBox="1">
            <a:spLocks noGrp="1"/>
          </p:cNvSpPr>
          <p:nvPr>
            <p:ph type="title"/>
          </p:nvPr>
        </p:nvSpPr>
        <p:spPr>
          <a:xfrm>
            <a:off x="593310" y="252536"/>
            <a:ext cx="10515601" cy="1325564"/>
          </a:xfrm>
          <a:prstGeom prst="rect">
            <a:avLst/>
          </a:prstGeom>
        </p:spPr>
        <p:txBody>
          <a:bodyPr/>
          <a:lstStyle/>
          <a:p>
            <a:r>
              <a:rPr dirty="0"/>
              <a:t>How the Server looks at the URL</a:t>
            </a:r>
          </a:p>
        </p:txBody>
      </p:sp>
      <p:sp>
        <p:nvSpPr>
          <p:cNvPr id="287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38136" y="2272869"/>
            <a:ext cx="11124742" cy="641342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4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http://</a:t>
            </a:r>
            <a:r>
              <a:rPr lang="en-US" dirty="0"/>
              <a:t>234.23.45.6</a:t>
            </a:r>
            <a:r>
              <a:rPr dirty="0"/>
              <a:t>:80/</a:t>
            </a:r>
            <a:r>
              <a:rPr dirty="0" err="1"/>
              <a:t>index.html</a:t>
            </a:r>
            <a:endParaRPr dirty="0"/>
          </a:p>
        </p:txBody>
      </p:sp>
      <p:pic>
        <p:nvPicPr>
          <p:cNvPr id="288" name="Picture 4" descr="Picture 4"/>
          <p:cNvPicPr>
            <a:picLocks noChangeAspect="1"/>
          </p:cNvPicPr>
          <p:nvPr/>
        </p:nvPicPr>
        <p:blipFill>
          <a:blip r:embed="rId2"/>
          <a:srcRect l="49657"/>
          <a:stretch>
            <a:fillRect/>
          </a:stretch>
        </p:blipFill>
        <p:spPr>
          <a:xfrm>
            <a:off x="-30168" y="2532545"/>
            <a:ext cx="6022494" cy="4215918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Rectangle 9"/>
          <p:cNvSpPr txBox="1"/>
          <p:nvPr/>
        </p:nvSpPr>
        <p:spPr>
          <a:xfrm>
            <a:off x="8642738" y="2162149"/>
            <a:ext cx="3579422" cy="662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4000" b="1">
                <a:latin typeface="Courier New"/>
                <a:ea typeface="Courier New"/>
                <a:cs typeface="Courier New"/>
                <a:sym typeface="Courier New"/>
              </a:defRPr>
            </a:pPr>
            <a:r>
              <a:t>Get</a:t>
            </a:r>
            <a:r>
              <a:rPr sz="2800"/>
              <a:t> /index.html</a:t>
            </a:r>
          </a:p>
        </p:txBody>
      </p:sp>
      <p:sp>
        <p:nvSpPr>
          <p:cNvPr id="290" name="Rectangle 10"/>
          <p:cNvSpPr/>
          <p:nvPr/>
        </p:nvSpPr>
        <p:spPr>
          <a:xfrm>
            <a:off x="470056" y="4914844"/>
            <a:ext cx="4772814" cy="5613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200" b="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ourier New"/>
                <a:ea typeface="Courier New"/>
                <a:cs typeface="Courier New"/>
                <a:sym typeface="Courier New"/>
                <a:hlinkClick r:id="rId3"/>
              </a:defRPr>
            </a:lvl1pPr>
          </a:lstStyle>
          <a:p>
            <a:r>
              <a:rPr>
                <a:hlinkClick r:id="rId3"/>
              </a:rPr>
              <a:t>http://www.guvi.io</a:t>
            </a:r>
          </a:p>
        </p:txBody>
      </p:sp>
      <p:sp>
        <p:nvSpPr>
          <p:cNvPr id="291" name="Line 4"/>
          <p:cNvSpPr/>
          <p:nvPr/>
        </p:nvSpPr>
        <p:spPr>
          <a:xfrm>
            <a:off x="6024298" y="4138493"/>
            <a:ext cx="2892429" cy="5"/>
          </a:xfrm>
          <a:prstGeom prst="line">
            <a:avLst/>
          </a:prstGeom>
          <a:ln w="28575">
            <a:solidFill>
              <a:srgbClr val="000000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2" name="Text Box 5"/>
          <p:cNvSpPr txBox="1"/>
          <p:nvPr/>
        </p:nvSpPr>
        <p:spPr>
          <a:xfrm>
            <a:off x="6439775" y="3768133"/>
            <a:ext cx="1750317" cy="34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4" tIns="45714" rIns="45714" bIns="45714" anchor="ctr">
            <a:spAutoFit/>
          </a:bodyPr>
          <a:lstStyle>
            <a:lvl1pPr algn="ctr" defTabSz="912812"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HTTP request</a:t>
            </a:r>
          </a:p>
        </p:txBody>
      </p:sp>
      <p:sp>
        <p:nvSpPr>
          <p:cNvPr id="293" name="Line 6"/>
          <p:cNvSpPr/>
          <p:nvPr/>
        </p:nvSpPr>
        <p:spPr>
          <a:xfrm flipV="1">
            <a:off x="6176695" y="4727456"/>
            <a:ext cx="2740031" cy="19054"/>
          </a:xfrm>
          <a:prstGeom prst="line">
            <a:avLst/>
          </a:prstGeom>
          <a:ln w="28575">
            <a:solidFill>
              <a:srgbClr val="000000"/>
            </a:solidFill>
            <a:head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4" name="Text Box 7"/>
          <p:cNvSpPr txBox="1"/>
          <p:nvPr/>
        </p:nvSpPr>
        <p:spPr>
          <a:xfrm>
            <a:off x="6447385" y="4894464"/>
            <a:ext cx="1887499" cy="59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4" tIns="45714" rIns="45714" bIns="45714" anchor="ctr">
            <a:spAutoFit/>
          </a:bodyPr>
          <a:lstStyle/>
          <a:p>
            <a:pPr algn="ctr" defTabSz="912812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HTTP response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algn="ctr" defTabSz="912812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(content)</a:t>
            </a:r>
          </a:p>
        </p:txBody>
      </p:sp>
      <p:pic>
        <p:nvPicPr>
          <p:cNvPr id="295" name="Picture 16" descr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717" y="2924892"/>
            <a:ext cx="2894908" cy="2894904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Content Placeholder 2"/>
          <p:cNvSpPr txBox="1"/>
          <p:nvPr/>
        </p:nvSpPr>
        <p:spPr>
          <a:xfrm>
            <a:off x="680715" y="5775254"/>
            <a:ext cx="6022587" cy="307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1500" b="1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Default browser method is GET</a:t>
            </a:r>
          </a:p>
        </p:txBody>
      </p:sp>
      <p:pic>
        <p:nvPicPr>
          <p:cNvPr id="297" name="2333476.png" descr="233347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0227" y="2138883"/>
            <a:ext cx="709470" cy="7094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Connection Line" descr="Connection Lin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0433" y="2665609"/>
            <a:ext cx="1808467" cy="13145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Connection Line" descr="Connection Lin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8127" y="1795041"/>
            <a:ext cx="2444917" cy="522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1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" grpId="3" build="p" animBg="1" advAuto="0"/>
      <p:bldP spid="288" grpId="1" animBg="1" advAuto="0"/>
      <p:bldP spid="289" grpId="9" animBg="1" advAuto="0"/>
      <p:bldP spid="290" grpId="2" animBg="1" advAuto="0"/>
      <p:bldP spid="291" grpId="8" animBg="1" advAuto="0"/>
      <p:bldP spid="292" grpId="7" animBg="1" advAuto="0"/>
      <p:bldP spid="293" grpId="12" animBg="1" advAuto="0"/>
      <p:bldP spid="294" grpId="11" animBg="1" advAuto="0"/>
      <p:bldP spid="295" grpId="10" animBg="1" advAuto="0"/>
      <p:bldP spid="296" grpId="13" build="p" bldLvl="5" animBg="1" advAuto="0"/>
      <p:bldP spid="297" grpId="5" animBg="1" advAuto="0"/>
      <p:bldP spid="298" grpId="6" animBg="1" advAuto="0"/>
      <p:bldP spid="299" grpId="4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HTTP Headers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HTTP Return codes</a:t>
            </a:r>
          </a:p>
        </p:txBody>
      </p:sp>
      <p:pic>
        <p:nvPicPr>
          <p:cNvPr id="283" name="BeMUtg4CMAA59I6.jpg" descr="BeMUtg4CMAA59I6.jpg"/>
          <p:cNvPicPr>
            <a:picLocks noChangeAspect="1"/>
          </p:cNvPicPr>
          <p:nvPr/>
        </p:nvPicPr>
        <p:blipFill>
          <a:blip r:embed="rId2"/>
          <a:srcRect t="35211" r="16504" b="26203"/>
          <a:stretch>
            <a:fillRect/>
          </a:stretch>
        </p:blipFill>
        <p:spPr>
          <a:xfrm>
            <a:off x="1588462" y="1802675"/>
            <a:ext cx="7849201" cy="46912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hanks"/>
          <p:cNvSpPr txBox="1">
            <a:spLocks noGrp="1"/>
          </p:cNvSpPr>
          <p:nvPr>
            <p:ph type="title"/>
          </p:nvPr>
        </p:nvSpPr>
        <p:spPr>
          <a:xfrm>
            <a:off x="4658130" y="2368007"/>
            <a:ext cx="10515601" cy="1325564"/>
          </a:xfrm>
          <a:prstGeom prst="rect">
            <a:avLst/>
          </a:prstGeom>
        </p:spPr>
        <p:txBody>
          <a:bodyPr/>
          <a:lstStyle/>
          <a:p>
            <a:r>
              <a:t>Thanks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First Web Browser</a:t>
            </a:r>
          </a:p>
        </p:txBody>
      </p:sp>
      <p:pic>
        <p:nvPicPr>
          <p:cNvPr id="106" name="Content Placeholder 4" descr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55" y="1690688"/>
            <a:ext cx="7316946" cy="365847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Rectangle 2"/>
          <p:cNvSpPr txBox="1"/>
          <p:nvPr/>
        </p:nvSpPr>
        <p:spPr>
          <a:xfrm>
            <a:off x="987331" y="5715353"/>
            <a:ext cx="10217337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indent="457200">
              <a:spcBef>
                <a:spcPts val="500"/>
              </a:spcBef>
            </a:pPr>
            <a:r>
              <a:t>Andreessen and colleagues leave NCSA to form "Mosaic Communications Corp" (Netscape).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11" name="Content Placeholder 9" descr="Content Placeholder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060" y="0"/>
            <a:ext cx="3163192" cy="41637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7927"/>
            <a:ext cx="7752092" cy="5215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11" descr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326" y="4279107"/>
            <a:ext cx="3958606" cy="2578893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Rectangle 12"/>
          <p:cNvSpPr txBox="1"/>
          <p:nvPr/>
        </p:nvSpPr>
        <p:spPr>
          <a:xfrm>
            <a:off x="476296" y="5878526"/>
            <a:ext cx="6004568" cy="62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http://www.internethistorypodcast.com/2014/04/on-the-20th-anniversary-an-oral-history-of-netscapes-founding/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18" name="Content Placeholder 4" descr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09" y="-16579"/>
            <a:ext cx="10311873" cy="6874579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Rectangle 5"/>
          <p:cNvSpPr/>
          <p:nvPr/>
        </p:nvSpPr>
        <p:spPr>
          <a:xfrm>
            <a:off x="-1" y="6488667"/>
            <a:ext cx="12070082" cy="333084"/>
          </a:xfrm>
          <a:prstGeom prst="rect">
            <a:avLst/>
          </a:prstGeom>
          <a:solidFill>
            <a:srgbClr val="FFFFFF">
              <a:alpha val="73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Src:  https://medium.com/@traciemasek/a-brief-history-of-the-original-browsers-and-the-first-browser-war-7823fdf756fe</a:t>
            </a:r>
          </a:p>
        </p:txBody>
      </p:sp>
      <p:sp>
        <p:nvSpPr>
          <p:cNvPr id="120" name="Title 1"/>
          <p:cNvSpPr txBox="1"/>
          <p:nvPr/>
        </p:nvSpPr>
        <p:spPr>
          <a:xfrm>
            <a:off x="551180" y="-16579"/>
            <a:ext cx="10515601" cy="1325563"/>
          </a:xfrm>
          <a:prstGeom prst="rect">
            <a:avLst/>
          </a:prstGeom>
          <a:solidFill>
            <a:srgbClr val="FFFFFF">
              <a:alpha val="76000"/>
            </a:srgb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pPr algn="ctr">
              <a:lnSpc>
                <a:spcPct val="81000"/>
              </a:lnSpc>
              <a:defRPr sz="39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/>
              <a:t>Browser Wars</a:t>
            </a:r>
            <a:r>
              <a:rPr sz="3700" dirty="0"/>
              <a:t> https://</a:t>
            </a:r>
            <a:r>
              <a:rPr sz="3700" dirty="0" err="1"/>
              <a:t>www.youtube.com</a:t>
            </a:r>
            <a:r>
              <a:rPr sz="3700" dirty="0"/>
              <a:t>/</a:t>
            </a:r>
            <a:r>
              <a:rPr sz="3700" dirty="0" err="1"/>
              <a:t>watch?v</a:t>
            </a:r>
            <a:r>
              <a:rPr sz="3700" dirty="0"/>
              <a:t>=VANORrzKX50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24" name="Content Placeholder 5" descr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583" y="128980"/>
            <a:ext cx="8047033" cy="60273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Content Placeholder 4" descr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749" y="0"/>
            <a:ext cx="8519756" cy="7099794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itle 1"/>
          <p:cNvSpPr txBox="1">
            <a:spLocks noGrp="1"/>
          </p:cNvSpPr>
          <p:nvPr>
            <p:ph type="title"/>
          </p:nvPr>
        </p:nvSpPr>
        <p:spPr>
          <a:xfrm>
            <a:off x="763771" y="5774230"/>
            <a:ext cx="10515601" cy="1325568"/>
          </a:xfrm>
          <a:prstGeom prst="rect">
            <a:avLst/>
          </a:prstGeom>
          <a:solidFill>
            <a:srgbClr val="FFFFFF">
              <a:alpha val="19000"/>
            </a:srgbClr>
          </a:solidFill>
        </p:spPr>
        <p:txBody>
          <a:bodyPr/>
          <a:lstStyle>
            <a:lvl1pPr algn="ctr"/>
          </a:lstStyle>
          <a:p>
            <a:r>
              <a:t>Browser War II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lide Number Placeholder 5"/>
          <p:cNvSpPr txBox="1">
            <a:spLocks noGrp="1"/>
          </p:cNvSpPr>
          <p:nvPr>
            <p:ph type="sldNum" sz="quarter" idx="4294967295"/>
          </p:nvPr>
        </p:nvSpPr>
        <p:spPr>
          <a:xfrm>
            <a:off x="11172418" y="6414758"/>
            <a:ext cx="181378" cy="2483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32" name="Rectangle 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JavaScript?</a:t>
            </a:r>
          </a:p>
        </p:txBody>
      </p:sp>
      <p:sp>
        <p:nvSpPr>
          <p:cNvPr id="133" name="Rectangle 3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7652657" cy="4351338"/>
          </a:xfrm>
          <a:prstGeom prst="rect">
            <a:avLst/>
          </a:prstGeom>
        </p:spPr>
        <p:txBody>
          <a:bodyPr/>
          <a:lstStyle/>
          <a:p>
            <a:pPr marL="226313" indent="-226313" defTabSz="905255">
              <a:spcBef>
                <a:spcPts val="900"/>
              </a:spcBef>
              <a:defRPr sz="3100"/>
            </a:pPr>
            <a:r>
              <a:t>Created by Netscape - 1995</a:t>
            </a:r>
          </a:p>
          <a:p>
            <a:pPr marL="678941" lvl="1" indent="-226313" defTabSz="905255">
              <a:spcBef>
                <a:spcPts val="400"/>
              </a:spcBef>
              <a:defRPr sz="2700"/>
            </a:pPr>
            <a:r>
              <a:t>Originally called LiveWire then LiveScript</a:t>
            </a:r>
          </a:p>
          <a:p>
            <a:pPr marL="226313" indent="-226313" defTabSz="905255">
              <a:spcBef>
                <a:spcPts val="900"/>
              </a:spcBef>
              <a:defRPr sz="3100"/>
            </a:pPr>
            <a:r>
              <a:t>Developed by Brandon Eich </a:t>
            </a:r>
          </a:p>
          <a:p>
            <a:pPr marL="226313" indent="-226313" defTabSz="905255">
              <a:spcBef>
                <a:spcPts val="900"/>
              </a:spcBef>
              <a:defRPr sz="3100"/>
            </a:pPr>
            <a:r>
              <a:t>Named to make use of Java market buzz</a:t>
            </a:r>
          </a:p>
          <a:p>
            <a:pPr marL="226313" indent="-226313" defTabSz="905255">
              <a:spcBef>
                <a:spcPts val="900"/>
              </a:spcBef>
              <a:defRPr sz="3100"/>
            </a:pPr>
            <a:r>
              <a:t>IE and Netscape renderings are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slightly different</a:t>
            </a:r>
          </a:p>
          <a:p>
            <a:pPr marL="226313" indent="-226313" defTabSz="905255">
              <a:spcBef>
                <a:spcPts val="900"/>
              </a:spcBef>
              <a:defRPr sz="3100"/>
            </a:pPr>
            <a:r>
              <a:t>JScript created by Microsoft vs JavaScript</a:t>
            </a:r>
          </a:p>
          <a:p>
            <a:pPr marL="226313" indent="-226313" defTabSz="905255">
              <a:spcBef>
                <a:spcPts val="900"/>
              </a:spcBef>
              <a:defRPr sz="3100"/>
            </a:pPr>
            <a:r>
              <a:t>Standardized today as ECMAScript</a:t>
            </a:r>
          </a:p>
        </p:txBody>
      </p:sp>
      <p:pic>
        <p:nvPicPr>
          <p:cNvPr id="13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856" y="1273393"/>
            <a:ext cx="3414827" cy="4311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54;p13" descr="Google Shape;54;p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7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8" name="Content Placeholder 4" descr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01" y="0"/>
            <a:ext cx="9811820" cy="59236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Content Placeholder 5" descr="Content Placeholder 5"/>
          <p:cNvPicPr>
            <a:picLocks noChangeAspect="1"/>
          </p:cNvPicPr>
          <p:nvPr/>
        </p:nvPicPr>
        <p:blipFill>
          <a:blip r:embed="rId2"/>
          <a:srcRect l="36210" t="41050" r="34695" b="34258"/>
          <a:stretch>
            <a:fillRect/>
          </a:stretch>
        </p:blipFill>
        <p:spPr>
          <a:xfrm>
            <a:off x="-4" y="0"/>
            <a:ext cx="6273216" cy="2994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933" y="2994661"/>
            <a:ext cx="6743181" cy="3691891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Rectangle 8"/>
          <p:cNvSpPr txBox="1"/>
          <p:nvPr/>
        </p:nvSpPr>
        <p:spPr>
          <a:xfrm>
            <a:off x="7988272" y="558282"/>
            <a:ext cx="3932405" cy="333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We will only allow at most 20 nested tags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384</Words>
  <Application>Microsoft Office PowerPoint</Application>
  <PresentationFormat>Widescreen</PresentationFormat>
  <Paragraphs>90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Helvetica</vt:lpstr>
      <vt:lpstr>medium-content-sans-serif-font</vt:lpstr>
      <vt:lpstr>Times</vt:lpstr>
      <vt:lpstr>Wingdings</vt:lpstr>
      <vt:lpstr>Office Theme</vt:lpstr>
      <vt:lpstr>Browsers -Getting started</vt:lpstr>
      <vt:lpstr>First Web Browser</vt:lpstr>
      <vt:lpstr>PowerPoint Presentation</vt:lpstr>
      <vt:lpstr>PowerPoint Presentation</vt:lpstr>
      <vt:lpstr>PowerPoint Presentation</vt:lpstr>
      <vt:lpstr>Browser War II</vt:lpstr>
      <vt:lpstr>What is JavaScript?</vt:lpstr>
      <vt:lpstr>PowerPoint Presentation</vt:lpstr>
      <vt:lpstr>PowerPoint Presentation</vt:lpstr>
      <vt:lpstr>Structure of a Web Browser</vt:lpstr>
      <vt:lpstr>PowerPoint Presentation</vt:lpstr>
      <vt:lpstr>PowerPoint Presentation</vt:lpstr>
      <vt:lpstr>IP – MAC address – Ports ➔ Discussion</vt:lpstr>
      <vt:lpstr>HTTP</vt:lpstr>
      <vt:lpstr>Evolution of HTTP</vt:lpstr>
      <vt:lpstr>HTTP methods</vt:lpstr>
      <vt:lpstr>How the Server looks at the URL</vt:lpstr>
      <vt:lpstr>HTTP Return codes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Browsers -Getting started</dc:title>
  <cp:lastModifiedBy>rupan chakravarthy</cp:lastModifiedBy>
  <cp:revision>37</cp:revision>
  <dcterms:modified xsi:type="dcterms:W3CDTF">2023-10-20T05:53:29Z</dcterms:modified>
</cp:coreProperties>
</file>